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76" r:id="rId3"/>
    <p:sldMasterId id="2147483687" r:id="rId4"/>
  </p:sldMasterIdLst>
  <p:notesMasterIdLst>
    <p:notesMasterId r:id="rId26"/>
  </p:notesMasterIdLst>
  <p:sldIdLst>
    <p:sldId id="417" r:id="rId5"/>
    <p:sldId id="407" r:id="rId6"/>
    <p:sldId id="297" r:id="rId7"/>
    <p:sldId id="388" r:id="rId8"/>
    <p:sldId id="394" r:id="rId9"/>
    <p:sldId id="391" r:id="rId10"/>
    <p:sldId id="395" r:id="rId11"/>
    <p:sldId id="392" r:id="rId12"/>
    <p:sldId id="396" r:id="rId13"/>
    <p:sldId id="393" r:id="rId14"/>
    <p:sldId id="413" r:id="rId15"/>
    <p:sldId id="412" r:id="rId16"/>
    <p:sldId id="414" r:id="rId17"/>
    <p:sldId id="415" r:id="rId18"/>
    <p:sldId id="398" r:id="rId19"/>
    <p:sldId id="399" r:id="rId20"/>
    <p:sldId id="403" r:id="rId21"/>
    <p:sldId id="405" r:id="rId22"/>
    <p:sldId id="418" r:id="rId23"/>
    <p:sldId id="416" r:id="rId24"/>
    <p:sldId id="400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D1D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27" autoAdjust="0"/>
    <p:restoredTop sz="96789" autoAdjust="0"/>
  </p:normalViewPr>
  <p:slideViewPr>
    <p:cSldViewPr>
      <p:cViewPr varScale="1">
        <p:scale>
          <a:sx n="110" d="100"/>
          <a:sy n="110" d="100"/>
        </p:scale>
        <p:origin x="134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F81B034-F188-43AE-AC9E-15DEB974BC5B}" type="datetimeFigureOut">
              <a:rPr lang="ru-RU"/>
              <a:pPr>
                <a:defRPr/>
              </a:pPr>
              <a:t>10.01.2023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2DF815A0-8367-4254-973D-AF454558530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lue-ba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213"/>
            <a:ext cx="9144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blue-ba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Program Files\Microsoft Resource DVD Artwork\DVD_ART\BoxShots_Logos\MICROSOFT\Microsoft Logo Blac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138" y="6443663"/>
            <a:ext cx="1219200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905000"/>
            <a:ext cx="7681913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881735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4127980"/>
      </p:ext>
    </p:extLst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3662786"/>
      </p:ext>
    </p:extLst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4500610"/>
      </p:ext>
    </p:extLst>
  </p:cSld>
  <p:clrMapOvr>
    <a:masterClrMapping/>
  </p:clrMapOvr>
  <p:transition spd="med"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4430002"/>
      </p:ext>
    </p:extLst>
  </p:cSld>
  <p:clrMapOvr>
    <a:masterClrMapping/>
  </p:clrMapOvr>
  <p:transition spd="med"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Segoe Semibold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01861559"/>
      </p:ext>
    </p:extLst>
  </p:cSld>
  <p:clrMapOvr>
    <a:masterClrMapping/>
  </p:clrMapOvr>
  <p:transition spd="med"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421675"/>
      </p:ext>
    </p:extLst>
  </p:cSld>
  <p:clrMapOvr>
    <a:masterClrMapping/>
  </p:clrMapOvr>
  <p:transition spd="med">
    <p:wedg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847436"/>
            <a:ext cx="7681913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81449" y="5082160"/>
            <a:ext cx="4781551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09045"/>
      </p:ext>
    </p:extLst>
  </p:cSld>
  <p:clrMapOvr>
    <a:masterClrMapping/>
  </p:clrMapOvr>
  <p:transition spd="med">
    <p:wedg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072886" y="-35356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>
              <a:contourClr>
                <a:srgbClr val="F4A234"/>
              </a:contourClr>
            </a:sp3d>
          </a:bodyPr>
          <a:lstStyle>
            <a:lvl1pPr marL="0" indent="0" algn="r">
              <a:buFont typeface="Arial" pitchFamily="34" charset="0"/>
              <a:buNone/>
              <a:defRPr kumimoji="0" lang="en-US" sz="9600" b="1" i="1" u="none" strike="noStrike" kern="1200" cap="none" spc="-300" normalizeH="0" baseline="0" noProof="0" dirty="0" smtClean="0">
                <a:ln w="11430">
                  <a:noFill/>
                </a:ln>
                <a:gradFill>
                  <a:gsLst>
                    <a:gs pos="0">
                      <a:schemeClr val="accent2">
                        <a:alpha val="60000"/>
                      </a:schemeClr>
                    </a:gs>
                    <a:gs pos="100000">
                      <a:schemeClr val="accent2">
                        <a:lumMod val="50000"/>
                        <a:alpha val="56000"/>
                      </a:schemeClr>
                    </a:gs>
                  </a:gsLst>
                  <a:lin ang="16200000" scaled="1"/>
                </a:gradFill>
                <a:effectLst/>
                <a:uLnTx/>
                <a:uFillTx/>
                <a:latin typeface="Segoe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1370013" y="847436"/>
            <a:ext cx="7681913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981449" y="5082160"/>
            <a:ext cx="4781551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282617"/>
      </p:ext>
    </p:extLst>
  </p:cSld>
  <p:clrMapOvr>
    <a:masterClrMapping/>
  </p:clrMapOvr>
  <p:transition spd="med">
    <p:wedg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048513"/>
      </p:ext>
    </p:extLst>
  </p:cSld>
  <p:clrMapOvr>
    <a:masterClrMapping/>
  </p:clrMapOvr>
  <p:transition spd="med">
    <p:wedg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121431"/>
      </p:ext>
    </p:extLst>
  </p:cSld>
  <p:clrMapOvr>
    <a:masterClrMapping/>
  </p:clrMapOvr>
  <p:transition spd="med">
    <p:wedg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893821"/>
      </p:ext>
    </p:extLst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1-01149_special 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blue-ba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213"/>
            <a:ext cx="9144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0" t="-139995"/>
          <a:stretch>
            <a:fillRect/>
          </a:stretch>
        </p:blipFill>
        <p:spPr bwMode="auto">
          <a:xfrm>
            <a:off x="0" y="6054725"/>
            <a:ext cx="4048125" cy="4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905000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881735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072886" y="5066980"/>
            <a:ext cx="7690114" cy="1066800"/>
          </a:xfrm>
          <a:effectLst>
            <a:reflection blurRad="6350" stA="52000" endA="300" endPos="35000" dir="5400000" sy="-100000" algn="bl" rotWithShape="0"/>
          </a:effectLst>
        </p:spPr>
        <p:txBody>
          <a:bodyPr anchor="t" anchorCtr="0">
            <a:noAutofit/>
            <a:scene3d>
              <a:camera prst="orthographicFront"/>
              <a:lightRig rig="flat" dir="t"/>
            </a:scene3d>
            <a:sp3d>
              <a:contourClr>
                <a:schemeClr val="accent4">
                  <a:lumMod val="50000"/>
                </a:schemeClr>
              </a:contourClr>
            </a:sp3d>
          </a:bodyPr>
          <a:lstStyle>
            <a:lvl1pPr marL="0" indent="0" algn="r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25400">
                  <a:noFill/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schemeClr val="bg2">
                      <a:lumMod val="50000"/>
                      <a:alpha val="40000"/>
                    </a:schemeClr>
                  </a:outerShdw>
                </a:effectLst>
                <a:uLnTx/>
                <a:uFillTx/>
                <a:latin typeface="Segoe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69569445"/>
      </p:ext>
    </p:extLst>
  </p:cSld>
  <p:clrMapOvr>
    <a:masterClrMapping/>
  </p:clrMapOvr>
  <p:transition spd="med">
    <p:wedg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204006"/>
      </p:ext>
    </p:extLst>
  </p:cSld>
  <p:clrMapOvr>
    <a:masterClrMapping/>
  </p:clrMapOvr>
  <p:transition spd="med">
    <p:wedg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120382"/>
      </p:ext>
    </p:extLst>
  </p:cSld>
  <p:clrMapOvr>
    <a:masterClrMapping/>
  </p:clrMapOvr>
  <p:transition spd="med">
    <p:wedg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0988501"/>
      </p:ext>
    </p:extLst>
  </p:cSld>
  <p:clrMapOvr>
    <a:masterClrMapping/>
  </p:clrMapOvr>
  <p:transition spd="med">
    <p:wedg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6675104"/>
      </p:ext>
    </p:extLst>
  </p:cSld>
  <p:clrMapOvr>
    <a:masterClrMapping/>
  </p:clrMapOvr>
  <p:transition spd="med">
    <p:wedg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Segoe Semibold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32819891"/>
      </p:ext>
    </p:extLst>
  </p:cSld>
  <p:clrMapOvr>
    <a:masterClrMapping/>
  </p:clrMapOvr>
  <p:transition spd="med">
    <p:wedg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381000" y="230188"/>
            <a:ext cx="8382000" cy="3317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041218"/>
      </p:ext>
    </p:extLst>
  </p:cSld>
  <p:clrMapOvr>
    <a:masterClrMapping/>
  </p:clrMapOvr>
  <p:transition spd="med">
    <p:wedg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94395"/>
      </p:ext>
    </p:extLst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hapter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5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1-01149_special 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0" t="-139995"/>
          <a:stretch>
            <a:fillRect/>
          </a:stretch>
        </p:blipFill>
        <p:spPr bwMode="auto">
          <a:xfrm>
            <a:off x="0" y="6054725"/>
            <a:ext cx="4048125" cy="4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8175197"/>
      </p:ext>
    </p:extLst>
  </p:cSld>
  <p:clrMapOvr>
    <a:masterClrMapping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hapter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5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1-01149_special 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0" t="-139995"/>
          <a:stretch>
            <a:fillRect/>
          </a:stretch>
        </p:blipFill>
        <p:spPr bwMode="auto">
          <a:xfrm>
            <a:off x="0" y="6054725"/>
            <a:ext cx="4048125" cy="4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0782561"/>
      </p:ext>
    </p:extLst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hapter-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5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1-01149_special 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0" t="-139995"/>
          <a:stretch>
            <a:fillRect/>
          </a:stretch>
        </p:blipFill>
        <p:spPr bwMode="auto">
          <a:xfrm>
            <a:off x="0" y="6054725"/>
            <a:ext cx="4048125" cy="4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8172316"/>
      </p:ext>
    </p:extLst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2365507"/>
      </p:ext>
    </p:extLst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5745515"/>
      </p:ext>
    </p:extLst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7680810"/>
      </p:ext>
    </p:extLst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5249663"/>
      </p:ext>
    </p:extLst>
  </p:cSld>
  <p:clrMapOvr>
    <a:masterClrMapping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15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18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304" r:id="rId1"/>
    <p:sldLayoutId id="2147485305" r:id="rId2"/>
    <p:sldLayoutId id="2147485306" r:id="rId3"/>
    <p:sldLayoutId id="2147485307" r:id="rId4"/>
    <p:sldLayoutId id="2147485308" r:id="rId5"/>
    <p:sldLayoutId id="2147485289" r:id="rId6"/>
    <p:sldLayoutId id="2147485290" r:id="rId7"/>
    <p:sldLayoutId id="2147485291" r:id="rId8"/>
    <p:sldLayoutId id="2147485292" r:id="rId9"/>
    <p:sldLayoutId id="2147485293" r:id="rId10"/>
    <p:sldLayoutId id="2147485294" r:id="rId11"/>
    <p:sldLayoutId id="2147485309" r:id="rId12"/>
    <p:sldLayoutId id="2147485310" r:id="rId13"/>
  </p:sldLayoutIdLst>
  <p:transition spd="med">
    <p:wedg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4572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6pPr>
      <a:lvl7pPr marL="9144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7pPr>
      <a:lvl8pPr marL="13716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8pPr>
      <a:lvl9pPr marL="18288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2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1pPr>
      <a:lvl2pPr marL="854075" indent="-3937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2pPr>
      <a:lvl3pPr marL="1258888" indent="-404813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3pPr>
      <a:lvl4pPr marL="1655763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4pPr>
      <a:lvl5pPr marL="1941513" indent="-4000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white rectangl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52"/>
          <a:stretch>
            <a:fillRect/>
          </a:stretch>
        </p:blipFill>
        <p:spPr bwMode="auto">
          <a:xfrm>
            <a:off x="0" y="1300163"/>
            <a:ext cx="9144000" cy="555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1905000"/>
            <a:ext cx="8040687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95" r:id="rId1"/>
  </p:sldLayoutIdLst>
  <p:transition spd="med">
    <p:wedg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9pPr>
    </p:titleStyle>
    <p:bodyStyle>
      <a:lvl1pPr marL="342900" indent="-3429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175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0413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3788" indent="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5575" indent="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1" r:id="rId1"/>
    <p:sldLayoutId id="2147485312" r:id="rId2"/>
    <p:sldLayoutId id="2147485296" r:id="rId3"/>
    <p:sldLayoutId id="2147485297" r:id="rId4"/>
    <p:sldLayoutId id="2147485298" r:id="rId5"/>
    <p:sldLayoutId id="2147485299" r:id="rId6"/>
    <p:sldLayoutId id="2147485300" r:id="rId7"/>
    <p:sldLayoutId id="2147485301" r:id="rId8"/>
    <p:sldLayoutId id="2147485313" r:id="rId9"/>
    <p:sldLayoutId id="2147485314" r:id="rId10"/>
    <p:sldLayoutId id="2147485302" r:id="rId11"/>
  </p:sldLayoutIdLst>
  <p:transition spd="med">
    <p:wedg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253055"/>
              </a:gs>
              <a:gs pos="100000">
                <a:srgbClr val="5100A2"/>
              </a:gs>
            </a:gsLst>
            <a:lin ang="5400000" scaled="0"/>
          </a:gradFill>
          <a:latin typeface="Trebuchet MS" pitchFamily="34" charset="0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9pPr>
    </p:titleStyle>
    <p:bodyStyle>
      <a:lvl1pPr marL="514350" indent="-514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1pPr>
      <a:lvl2pPr marL="1031875" indent="-514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4"/>
        </a:buBlip>
        <a:defRPr sz="28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2pPr>
      <a:lvl3pPr marL="1371600" indent="-4572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3pPr>
      <a:lvl4pPr marL="1716088" indent="-4572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4pPr>
      <a:lvl5pPr marL="2062163" indent="-4572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white rectangl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52"/>
          <a:stretch>
            <a:fillRect/>
          </a:stretch>
        </p:blipFill>
        <p:spPr bwMode="auto">
          <a:xfrm>
            <a:off x="0" y="1300163"/>
            <a:ext cx="9144000" cy="555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10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1905000"/>
            <a:ext cx="8040687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</p:sldLayoutIdLst>
  <p:transition spd="med">
    <p:wedg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25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latin typeface="Trebuchet MS" pitchFamily="34" charset="0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9pPr>
    </p:titleStyle>
    <p:bodyStyle>
      <a:lvl1pPr marL="342900" indent="-3429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175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0413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3788" indent="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5575" indent="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642938" y="1428750"/>
            <a:ext cx="8072437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i="1">
                <a:solidFill>
                  <a:srgbClr val="002060"/>
                </a:solidFill>
              </a:rPr>
              <a:t>«Есть только  два способа прожить свою жизнь. </a:t>
            </a:r>
          </a:p>
          <a:p>
            <a:pPr eaLnBrk="1" hangingPunct="1"/>
            <a:r>
              <a:rPr lang="ru-RU" altLang="ru-RU" sz="3600" b="1" i="1">
                <a:solidFill>
                  <a:srgbClr val="002060"/>
                </a:solidFill>
              </a:rPr>
              <a:t>Первый – так, будто чудес </a:t>
            </a:r>
          </a:p>
          <a:p>
            <a:pPr eaLnBrk="1" hangingPunct="1"/>
            <a:r>
              <a:rPr lang="ru-RU" altLang="ru-RU" sz="3600" b="1" i="1">
                <a:solidFill>
                  <a:srgbClr val="002060"/>
                </a:solidFill>
              </a:rPr>
              <a:t>на свете не бывает.  </a:t>
            </a:r>
          </a:p>
          <a:p>
            <a:pPr eaLnBrk="1" hangingPunct="1"/>
            <a:r>
              <a:rPr lang="ru-RU" altLang="ru-RU" sz="3600" b="1" i="1">
                <a:solidFill>
                  <a:srgbClr val="002060"/>
                </a:solidFill>
              </a:rPr>
              <a:t>Второй – так, будто  все  </a:t>
            </a:r>
          </a:p>
          <a:p>
            <a:pPr eaLnBrk="1" hangingPunct="1"/>
            <a:r>
              <a:rPr lang="ru-RU" altLang="ru-RU" sz="3600" b="1" i="1">
                <a:solidFill>
                  <a:srgbClr val="002060"/>
                </a:solidFill>
              </a:rPr>
              <a:t>на свете является чудом»</a:t>
            </a:r>
          </a:p>
          <a:p>
            <a:pPr eaLnBrk="1" hangingPunct="1"/>
            <a:endParaRPr lang="ru-RU" altLang="ru-RU" sz="3600" b="1" i="1">
              <a:solidFill>
                <a:srgbClr val="002060"/>
              </a:solidFill>
            </a:endParaRPr>
          </a:p>
          <a:p>
            <a:pPr algn="r" eaLnBrk="1" hangingPunct="1"/>
            <a:r>
              <a:rPr lang="ru-RU" altLang="ru-RU" sz="2800" b="1" i="1">
                <a:solidFill>
                  <a:srgbClr val="002060"/>
                </a:solidFill>
              </a:rPr>
              <a:t>А. Эйнштейн</a:t>
            </a:r>
            <a:endParaRPr lang="ru-RU" altLang="ru-RU" sz="2800" i="1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33"/>
          <p:cNvSpPr>
            <a:spLocks noChangeArrowheads="1"/>
          </p:cNvSpPr>
          <p:nvPr/>
        </p:nvSpPr>
        <p:spPr bwMode="auto">
          <a:xfrm>
            <a:off x="0" y="0"/>
            <a:ext cx="90011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>
                <a:solidFill>
                  <a:srgbClr val="0D1D61"/>
                </a:solidFill>
                <a:cs typeface="Arial" panose="020B0604020202020204" pitchFamily="34" charset="0"/>
              </a:rPr>
              <a:t>Интеллектуальная игра </a:t>
            </a:r>
          </a:p>
          <a:p>
            <a:pPr algn="ctr" eaLnBrk="1" hangingPunct="1"/>
            <a:r>
              <a:rPr lang="ru-RU" altLang="ru-RU" sz="3600" b="1">
                <a:solidFill>
                  <a:srgbClr val="0D1D61"/>
                </a:solidFill>
                <a:cs typeface="Arial" panose="020B0604020202020204" pitchFamily="34" charset="0"/>
              </a:rPr>
              <a:t>«Умники и умницы»</a:t>
            </a:r>
            <a:endParaRPr lang="ru-RU" altLang="ru-RU" sz="3600">
              <a:cs typeface="Arial" panose="020B0604020202020204" pitchFamily="34" charset="0"/>
            </a:endParaRPr>
          </a:p>
        </p:txBody>
      </p:sp>
      <p:pic>
        <p:nvPicPr>
          <p:cNvPr id="119810" name="Picture 2" descr="D:\Лесенка успеха 2012\Макаркина\мадоу № 1\фото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1357297"/>
            <a:ext cx="3786214" cy="51458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умник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33"/>
          <p:cNvSpPr>
            <a:spLocks noChangeArrowheads="1"/>
          </p:cNvSpPr>
          <p:nvPr/>
        </p:nvSpPr>
        <p:spPr bwMode="auto">
          <a:xfrm>
            <a:off x="2928938" y="214313"/>
            <a:ext cx="49228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>
                <a:solidFill>
                  <a:srgbClr val="0D1D61"/>
                </a:solidFill>
                <a:cs typeface="Arial" panose="020B0604020202020204" pitchFamily="34" charset="0"/>
              </a:rPr>
              <a:t>Город  Прокопьевск </a:t>
            </a:r>
            <a:endParaRPr lang="ru-RU" altLang="ru-RU" sz="3600">
              <a:cs typeface="Arial" panose="020B0604020202020204" pitchFamily="34" charset="0"/>
            </a:endParaRPr>
          </a:p>
        </p:txBody>
      </p:sp>
      <p:pic>
        <p:nvPicPr>
          <p:cNvPr id="95234" name="Picture 2" descr="http://prokopievsk.wen.ru/albom/1/2.jpg"/>
          <p:cNvPicPr>
            <a:picLocks noChangeAspect="1" noChangeArrowheads="1"/>
          </p:cNvPicPr>
          <p:nvPr/>
        </p:nvPicPr>
        <p:blipFill>
          <a:blip r:embed="rId2"/>
          <a:srcRect l="3262" t="7098" r="8656" b="5362"/>
          <a:stretch>
            <a:fillRect/>
          </a:stretch>
        </p:blipFill>
        <p:spPr bwMode="auto">
          <a:xfrm>
            <a:off x="4643438" y="3500438"/>
            <a:ext cx="3857652" cy="28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5236" name="Picture 4" descr="http://data.photo.sibnet.ru/upload/imgbig/12557353087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071546"/>
            <a:ext cx="4019550" cy="30003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http://s50.radikal.ru/i128/1009/de/0ab50af61b70.jpg"/>
          <p:cNvPicPr>
            <a:picLocks noChangeAspect="1" noChangeArrowheads="1"/>
          </p:cNvPicPr>
          <p:nvPr/>
        </p:nvPicPr>
        <p:blipFill>
          <a:blip r:embed="rId2"/>
          <a:srcRect l="3571" t="4732" r="3571" b="5362"/>
          <a:stretch>
            <a:fillRect/>
          </a:stretch>
        </p:blipFill>
        <p:spPr bwMode="auto">
          <a:xfrm>
            <a:off x="500034" y="1285860"/>
            <a:ext cx="3941053" cy="28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7651" name="Прямоугольник 33"/>
          <p:cNvSpPr>
            <a:spLocks noChangeArrowheads="1"/>
          </p:cNvSpPr>
          <p:nvPr/>
        </p:nvSpPr>
        <p:spPr bwMode="auto">
          <a:xfrm>
            <a:off x="2928938" y="214313"/>
            <a:ext cx="47482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>
                <a:solidFill>
                  <a:srgbClr val="0D1D61"/>
                </a:solidFill>
                <a:cs typeface="Arial" panose="020B0604020202020204" pitchFamily="34" charset="0"/>
              </a:rPr>
              <a:t>Город  Новокузнецк</a:t>
            </a:r>
            <a:endParaRPr lang="ru-RU" altLang="ru-RU" sz="3600">
              <a:cs typeface="Arial" panose="020B0604020202020204" pitchFamily="34" charset="0"/>
            </a:endParaRPr>
          </a:p>
        </p:txBody>
      </p:sp>
      <p:pic>
        <p:nvPicPr>
          <p:cNvPr id="94212" name="Picture 4" descr="http://e-belovo.ru/uploads/news_images/6390c88e8ef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500438"/>
            <a:ext cx="4000528" cy="28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ольник 33"/>
          <p:cNvSpPr>
            <a:spLocks noChangeArrowheads="1"/>
          </p:cNvSpPr>
          <p:nvPr/>
        </p:nvSpPr>
        <p:spPr bwMode="auto">
          <a:xfrm>
            <a:off x="714375" y="214313"/>
            <a:ext cx="7588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>
                <a:solidFill>
                  <a:srgbClr val="0D1D61"/>
                </a:solidFill>
                <a:cs typeface="Arial" panose="020B0604020202020204" pitchFamily="34" charset="0"/>
              </a:rPr>
              <a:t>Кемеровская область – 1943 год</a:t>
            </a:r>
            <a:endParaRPr lang="ru-RU" altLang="ru-RU" sz="3600">
              <a:cs typeface="Arial" panose="020B0604020202020204" pitchFamily="34" charset="0"/>
            </a:endParaRPr>
          </a:p>
        </p:txBody>
      </p:sp>
      <p:pic>
        <p:nvPicPr>
          <p:cNvPr id="96258" name="Picture 2" descr="http://tramptheworld.files.wordpress.com/2010/09/d0bdd0bed0b2d0bed181d0b8d0b1d0b8d180d0bad183d182d181d0ba-11.jpg"/>
          <p:cNvPicPr>
            <a:picLocks noChangeAspect="1" noChangeArrowheads="1"/>
          </p:cNvPicPr>
          <p:nvPr/>
        </p:nvPicPr>
        <p:blipFill>
          <a:blip r:embed="rId2"/>
          <a:srcRect l="10426" r="4271"/>
          <a:stretch>
            <a:fillRect/>
          </a:stretch>
        </p:blipFill>
        <p:spPr bwMode="auto">
          <a:xfrm>
            <a:off x="1357290" y="1071546"/>
            <a:ext cx="6357982" cy="5357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4" name="Picture 4" descr="http://upcfc.org/uploads/posts/2013-01/thumbs/1358892062_1L.jpeg"/>
          <p:cNvPicPr>
            <a:picLocks noChangeAspect="1" noChangeArrowheads="1"/>
          </p:cNvPicPr>
          <p:nvPr/>
        </p:nvPicPr>
        <p:blipFill>
          <a:blip r:embed="rId2"/>
          <a:srcRect t="17397" b="9149"/>
          <a:stretch>
            <a:fillRect/>
          </a:stretch>
        </p:blipFill>
        <p:spPr bwMode="auto">
          <a:xfrm>
            <a:off x="1285852" y="642918"/>
            <a:ext cx="6572296" cy="54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2" descr="http://www.domanesidi.ru/files/thumbs/33555426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571480"/>
            <a:ext cx="6643734" cy="55007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рямоугольник 33"/>
          <p:cNvSpPr>
            <a:spLocks noChangeArrowheads="1"/>
          </p:cNvSpPr>
          <p:nvPr/>
        </p:nvSpPr>
        <p:spPr bwMode="auto">
          <a:xfrm>
            <a:off x="2143125" y="285750"/>
            <a:ext cx="46275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>
                <a:solidFill>
                  <a:srgbClr val="0D1D61"/>
                </a:solidFill>
                <a:cs typeface="Arial" panose="020B0604020202020204" pitchFamily="34" charset="0"/>
              </a:rPr>
              <a:t>Что? Откуда? Как? </a:t>
            </a:r>
            <a:endParaRPr lang="ru-RU" altLang="ru-RU" sz="3600">
              <a:cs typeface="Arial" panose="020B0604020202020204" pitchFamily="34" charset="0"/>
            </a:endParaRPr>
          </a:p>
        </p:txBody>
      </p:sp>
      <p:pic>
        <p:nvPicPr>
          <p:cNvPr id="124930" name="Picture 2" descr="http://novaya.com.ua/images/m-00000077-a-00000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071546"/>
            <a:ext cx="6286544" cy="54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Прямоугольник 2"/>
          <p:cNvSpPr>
            <a:spLocks noChangeArrowheads="1"/>
          </p:cNvSpPr>
          <p:nvPr/>
        </p:nvSpPr>
        <p:spPr bwMode="auto">
          <a:xfrm>
            <a:off x="357188" y="1285875"/>
            <a:ext cx="8429625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i="1">
                <a:solidFill>
                  <a:srgbClr val="0D1D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altLang="ru-RU" sz="3600" b="1" i="1">
                <a:solidFill>
                  <a:srgbClr val="0D1D61"/>
                </a:solidFill>
                <a:cs typeface="Arial" panose="020B0604020202020204" pitchFamily="34" charset="0"/>
              </a:rPr>
              <a:t>Метаграмма –</a:t>
            </a:r>
          </a:p>
          <a:p>
            <a:pPr eaLnBrk="1" hangingPunct="1"/>
            <a:r>
              <a:rPr lang="ru-RU" altLang="ru-RU" sz="3600" b="1">
                <a:solidFill>
                  <a:srgbClr val="0D1D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 греч. </a:t>
            </a:r>
            <a:r>
              <a:rPr lang="en-US" altLang="ru-RU" sz="3600" b="1">
                <a:solidFill>
                  <a:srgbClr val="0D1D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meta – </a:t>
            </a:r>
            <a:r>
              <a:rPr lang="ru-RU" altLang="ru-RU" sz="3600" b="1">
                <a:solidFill>
                  <a:srgbClr val="0D1D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между, </a:t>
            </a:r>
            <a:r>
              <a:rPr lang="en-US" altLang="ru-RU" sz="3600" b="1">
                <a:solidFill>
                  <a:srgbClr val="0D1D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gramma – </a:t>
            </a:r>
            <a:r>
              <a:rPr lang="ru-RU" altLang="ru-RU" sz="3600" b="1">
                <a:solidFill>
                  <a:srgbClr val="0D1D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буква) </a:t>
            </a:r>
          </a:p>
          <a:p>
            <a:pPr algn="just" eaLnBrk="1" hangingPunct="1"/>
            <a:r>
              <a:rPr lang="ru-RU" altLang="ru-RU" sz="3600" b="1">
                <a:solidFill>
                  <a:srgbClr val="0D1D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разновидность шарад, загадок,                     в которых зашифрованы различные слова, состоящие из одного и того же числа букв</a:t>
            </a:r>
            <a:endParaRPr lang="ru-RU" altLang="ru-RU" sz="3600">
              <a:solidFill>
                <a:srgbClr val="0D1D61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1071563" y="1214438"/>
            <a:ext cx="735806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600" b="1">
                <a:solidFill>
                  <a:srgbClr val="002060"/>
                </a:solidFill>
                <a:cs typeface="Times New Roman" panose="02020603050405020304" pitchFamily="18" charset="0"/>
              </a:rPr>
              <a:t>   С «к» я в школе на стене,</a:t>
            </a:r>
            <a:endParaRPr lang="ru-RU" altLang="ru-RU" sz="3600" b="1">
              <a:solidFill>
                <a:srgbClr val="002060"/>
              </a:solidFill>
            </a:endParaRPr>
          </a:p>
          <a:p>
            <a:r>
              <a:rPr lang="ru-RU" altLang="ru-RU" sz="3600" b="1">
                <a:solidFill>
                  <a:srgbClr val="002060"/>
                </a:solidFill>
                <a:cs typeface="Times New Roman" panose="02020603050405020304" pitchFamily="18" charset="0"/>
              </a:rPr>
              <a:t>   Горы, реки есть на мне.</a:t>
            </a:r>
            <a:endParaRPr lang="ru-RU" altLang="ru-RU" sz="3600" b="1">
              <a:solidFill>
                <a:srgbClr val="002060"/>
              </a:solidFill>
            </a:endParaRPr>
          </a:p>
          <a:p>
            <a:r>
              <a:rPr lang="ru-RU" altLang="ru-RU" sz="3600" b="1">
                <a:solidFill>
                  <a:srgbClr val="002060"/>
                </a:solidFill>
                <a:cs typeface="Times New Roman" panose="02020603050405020304" pitchFamily="18" charset="0"/>
              </a:rPr>
              <a:t>   С «п» — от вас не утаю —</a:t>
            </a:r>
            <a:endParaRPr lang="ru-RU" altLang="ru-RU" sz="3600" b="1">
              <a:solidFill>
                <a:srgbClr val="002060"/>
              </a:solidFill>
            </a:endParaRPr>
          </a:p>
          <a:p>
            <a:r>
              <a:rPr lang="ru-RU" altLang="ru-RU" sz="3600" b="1">
                <a:solidFill>
                  <a:srgbClr val="002060"/>
                </a:solidFill>
                <a:cs typeface="Times New Roman" panose="02020603050405020304" pitchFamily="18" charset="0"/>
              </a:rPr>
              <a:t>   Тоже в школе я стою.</a:t>
            </a:r>
            <a:endParaRPr lang="ru-RU" altLang="ru-RU" sz="3600" b="1">
              <a:solidFill>
                <a:srgbClr val="002060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786313" y="4714875"/>
            <a:ext cx="43576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600" b="1">
                <a:solidFill>
                  <a:srgbClr val="9D5BC1"/>
                </a:solidFill>
                <a:cs typeface="Times New Roman" panose="02020603050405020304" pitchFamily="18" charset="0"/>
              </a:rPr>
              <a:t>карта - парта</a:t>
            </a:r>
            <a:endParaRPr lang="ru-RU" altLang="ru-RU" sz="3600" b="1">
              <a:solidFill>
                <a:srgbClr val="9D5BC1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59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85750" y="1357313"/>
            <a:ext cx="907256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b="1">
                <a:solidFill>
                  <a:srgbClr val="002060"/>
                </a:solidFill>
              </a:rPr>
              <a:t>   </a:t>
            </a:r>
            <a:r>
              <a:rPr lang="ru-RU" altLang="ru-RU" sz="3600" b="1">
                <a:solidFill>
                  <a:srgbClr val="002060"/>
                </a:solidFill>
              </a:rPr>
              <a:t>На мне качаясь, птичка весела</a:t>
            </a:r>
          </a:p>
          <a:p>
            <a:pPr eaLnBrk="1" hangingPunct="1"/>
            <a:r>
              <a:rPr lang="ru-RU" altLang="ru-RU" sz="3600" b="1">
                <a:solidFill>
                  <a:srgbClr val="002060"/>
                </a:solidFill>
              </a:rPr>
              <a:t>  И чувствует себя прекрасно.</a:t>
            </a:r>
          </a:p>
          <a:p>
            <a:pPr eaLnBrk="1" hangingPunct="1"/>
            <a:r>
              <a:rPr lang="ru-RU" altLang="ru-RU" sz="3600" b="1">
                <a:solidFill>
                  <a:srgbClr val="002060"/>
                </a:solidFill>
              </a:rPr>
              <a:t>  Но только с «в» для птички я мила.</a:t>
            </a:r>
          </a:p>
          <a:p>
            <a:pPr eaLnBrk="1" hangingPunct="1"/>
            <a:r>
              <a:rPr lang="ru-RU" altLang="ru-RU" sz="3600" b="1">
                <a:solidFill>
                  <a:srgbClr val="002060"/>
                </a:solidFill>
              </a:rPr>
              <a:t>  А с «с» я для нее опасна.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786313" y="4143375"/>
            <a:ext cx="35718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600" b="1">
                <a:solidFill>
                  <a:srgbClr val="9D5BC1"/>
                </a:solidFill>
                <a:cs typeface="Times New Roman" panose="02020603050405020304" pitchFamily="18" charset="0"/>
              </a:rPr>
              <a:t>ветка - сетка</a:t>
            </a:r>
            <a:endParaRPr lang="ru-RU" altLang="ru-RU" sz="3600" b="1">
              <a:solidFill>
                <a:srgbClr val="9D5BC1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ttp://wiki.iteach.ru/images/3/33/DETAIL_PICTURE_5974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071546"/>
            <a:ext cx="6204255" cy="54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4819" name="Прямоугольник 33"/>
          <p:cNvSpPr>
            <a:spLocks noChangeArrowheads="1"/>
          </p:cNvSpPr>
          <p:nvPr/>
        </p:nvSpPr>
        <p:spPr bwMode="auto">
          <a:xfrm>
            <a:off x="1285875" y="214313"/>
            <a:ext cx="7019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>
                <a:solidFill>
                  <a:srgbClr val="0D1D61"/>
                </a:solidFill>
                <a:cs typeface="Arial" panose="020B0604020202020204" pitchFamily="34" charset="0"/>
              </a:rPr>
              <a:t>Думаем, рассуждаем, решаем</a:t>
            </a:r>
            <a:endParaRPr lang="ru-RU" altLang="ru-RU" sz="36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/>
          </p:cNvSpPr>
          <p:nvPr>
            <p:ph type="title"/>
          </p:nvPr>
        </p:nvSpPr>
        <p:spPr bwMode="auto">
          <a:xfrm>
            <a:off x="4786313" y="1571625"/>
            <a:ext cx="4357687" cy="4210050"/>
          </a:xfrm>
        </p:spPr>
        <p:txBody>
          <a:bodyPr numCol="1" anchorCtr="0" compatLnSpc="1">
            <a:prstTxWarp prst="textNoShape">
              <a:avLst/>
            </a:prstTxWarp>
          </a:bodyPr>
          <a:lstStyle/>
          <a:p>
            <a:pPr defTabSz="355600">
              <a:defRPr/>
            </a:pPr>
            <a:r>
              <a:rPr lang="ru-RU" sz="2800" b="1" i="1" spc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«В душе каждого ребенка есть невидимые струны.                                             </a:t>
            </a:r>
            <a:br>
              <a:rPr lang="ru-RU" sz="2800" b="1" i="1" spc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i="1" spc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Если тронуть                их умелой рукой,              они красиво зазвучат»</a:t>
            </a:r>
            <a:r>
              <a:rPr lang="ru-RU" sz="3600" b="1" spc="0" smtClean="0">
                <a:ln>
                  <a:noFill/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600" b="1" spc="0" smtClean="0">
                <a:ln>
                  <a:noFill/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spc="-300" smtClean="0">
                <a:ln>
                  <a:noFill/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600" b="1" spc="-300" smtClean="0">
                <a:ln>
                  <a:noFill/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spc="-300" smtClean="0">
                <a:ln>
                  <a:noFill/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600" b="1" spc="-300" smtClean="0">
                <a:ln>
                  <a:noFill/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ru-RU" sz="3600" b="1" spc="-300" smtClean="0">
              <a:ln>
                <a:noFill/>
              </a:ln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5715000" y="4429125"/>
            <a:ext cx="3071813" cy="12747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912813" eaLnBrk="0" hangingPunct="0">
              <a:lnSpc>
                <a:spcPct val="90000"/>
              </a:lnSpc>
              <a:defRPr/>
            </a:pPr>
            <a:r>
              <a:rPr lang="ru-RU" sz="2000" b="1" spc="-150" dirty="0">
                <a:solidFill>
                  <a:srgbClr val="002060"/>
                </a:solidFill>
                <a:cs typeface="Arial" pitchFamily="34" charset="0"/>
              </a:rPr>
              <a:t>В.  А. Сухомлинский</a:t>
            </a:r>
            <a:r>
              <a:rPr lang="ru-RU" sz="3600" b="1" spc="-150" dirty="0">
                <a:solidFill>
                  <a:srgbClr val="002060"/>
                </a:solidFill>
                <a:cs typeface="Arial" pitchFamily="34" charset="0"/>
              </a:rPr>
              <a:t/>
            </a:r>
            <a:br>
              <a:rPr lang="ru-RU" sz="3600" b="1" spc="-150" dirty="0">
                <a:solidFill>
                  <a:srgbClr val="002060"/>
                </a:solidFill>
                <a:cs typeface="Arial" pitchFamily="34" charset="0"/>
              </a:rPr>
            </a:br>
            <a:r>
              <a:rPr lang="ru-RU" sz="3600" b="1" spc="-150" dirty="0">
                <a:solidFill>
                  <a:srgbClr val="002060"/>
                </a:solidFill>
                <a:cs typeface="Arial" pitchFamily="34" charset="0"/>
              </a:rPr>
              <a:t/>
            </a:r>
            <a:br>
              <a:rPr lang="ru-RU" sz="3600" b="1" spc="-150" dirty="0">
                <a:solidFill>
                  <a:srgbClr val="002060"/>
                </a:solidFill>
                <a:cs typeface="Arial" pitchFamily="34" charset="0"/>
              </a:rPr>
            </a:br>
            <a:endParaRPr lang="ru-RU" sz="3600" b="1" spc="-150" dirty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18440" name="Picture 8" descr="http://mama.kharkov.ua/uploads/posts/2012-05/1337848384_main-11846-f41b31b7c681077bc33389f2a1286c16.jpg"/>
          <p:cNvPicPr>
            <a:picLocks noChangeAspect="1" noChangeArrowheads="1"/>
          </p:cNvPicPr>
          <p:nvPr/>
        </p:nvPicPr>
        <p:blipFill>
          <a:blip r:embed="rId2"/>
          <a:srcRect l="5517" t="6615"/>
          <a:stretch>
            <a:fillRect/>
          </a:stretch>
        </p:blipFill>
        <p:spPr bwMode="auto">
          <a:xfrm>
            <a:off x="500034" y="928670"/>
            <a:ext cx="3824904" cy="54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http://0.static.wix.com/media/1b0881_d60f6182a5de2afb38a5b041c5abe286.jpg_5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3357562"/>
            <a:ext cx="3763906" cy="30003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5843" name="Прямоугольник 33"/>
          <p:cNvSpPr>
            <a:spLocks noChangeArrowheads="1"/>
          </p:cNvSpPr>
          <p:nvPr/>
        </p:nvSpPr>
        <p:spPr bwMode="auto">
          <a:xfrm>
            <a:off x="571500" y="1285875"/>
            <a:ext cx="5715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3600" b="1" i="1">
                <a:solidFill>
                  <a:srgbClr val="0D1D61"/>
                </a:solidFill>
                <a:cs typeface="Arial" panose="020B0604020202020204" pitchFamily="34" charset="0"/>
              </a:rPr>
              <a:t>«К любому ребенку </a:t>
            </a:r>
          </a:p>
          <a:p>
            <a:pPr algn="just" eaLnBrk="1" hangingPunct="1"/>
            <a:r>
              <a:rPr lang="ru-RU" altLang="ru-RU" sz="3600" b="1" i="1">
                <a:solidFill>
                  <a:srgbClr val="0D1D61"/>
                </a:solidFill>
                <a:cs typeface="Arial" panose="020B0604020202020204" pitchFamily="34" charset="0"/>
              </a:rPr>
              <a:t>следует относиться </a:t>
            </a:r>
          </a:p>
          <a:p>
            <a:pPr algn="just" eaLnBrk="1" hangingPunct="1"/>
            <a:r>
              <a:rPr lang="ru-RU" altLang="ru-RU" sz="3600" b="1" i="1">
                <a:solidFill>
                  <a:srgbClr val="0D1D61"/>
                </a:solidFill>
                <a:cs typeface="Arial" panose="020B0604020202020204" pitchFamily="34" charset="0"/>
              </a:rPr>
              <a:t>с надеждой </a:t>
            </a:r>
          </a:p>
          <a:p>
            <a:pPr algn="just" eaLnBrk="1" hangingPunct="1"/>
            <a:r>
              <a:rPr lang="ru-RU" altLang="ru-RU" sz="3600" b="1" i="1">
                <a:solidFill>
                  <a:srgbClr val="0D1D61"/>
                </a:solidFill>
                <a:cs typeface="Arial" panose="020B0604020202020204" pitchFamily="34" charset="0"/>
              </a:rPr>
              <a:t>и ожиданием…»</a:t>
            </a:r>
            <a:endParaRPr lang="ru-RU" altLang="ru-RU" sz="3600" i="1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Прямоугольник 33"/>
          <p:cNvSpPr>
            <a:spLocks noChangeArrowheads="1"/>
          </p:cNvSpPr>
          <p:nvPr/>
        </p:nvSpPr>
        <p:spPr bwMode="auto">
          <a:xfrm>
            <a:off x="500063" y="214313"/>
            <a:ext cx="7908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 i="1">
                <a:solidFill>
                  <a:srgbClr val="0D1D61"/>
                </a:solidFill>
                <a:cs typeface="Arial" panose="020B0604020202020204" pitchFamily="34" charset="0"/>
              </a:rPr>
              <a:t>Раскрыть ребенка, как цветок…</a:t>
            </a:r>
            <a:endParaRPr lang="ru-RU" altLang="ru-RU" sz="3600" i="1">
              <a:cs typeface="Arial" panose="020B0604020202020204" pitchFamily="34" charset="0"/>
            </a:endParaRPr>
          </a:p>
        </p:txBody>
      </p:sp>
      <p:pic>
        <p:nvPicPr>
          <p:cNvPr id="125958" name="Picture 6" descr="http://img-fotki.yandex.ru/get/5807/zimarika.5a/0_63f2a_bc171da0_XL"/>
          <p:cNvPicPr>
            <a:picLocks noChangeAspect="1" noChangeArrowheads="1"/>
          </p:cNvPicPr>
          <p:nvPr/>
        </p:nvPicPr>
        <p:blipFill>
          <a:blip r:embed="rId4"/>
          <a:srcRect l="3555" t="3916" r="4028" b="19712"/>
          <a:stretch>
            <a:fillRect/>
          </a:stretch>
        </p:blipFill>
        <p:spPr bwMode="auto">
          <a:xfrm>
            <a:off x="1000100" y="1071546"/>
            <a:ext cx="7199999" cy="54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Шопен 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69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500063" y="1571625"/>
            <a:ext cx="8215312" cy="394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2800" b="1" i="1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ru-RU" altLang="ru-RU" sz="2800" b="1">
                <a:solidFill>
                  <a:srgbClr val="002060"/>
                </a:solidFill>
                <a:cs typeface="Arial" panose="020B0604020202020204" pitchFamily="34" charset="0"/>
              </a:rPr>
              <a:t>Шкала интеллекта Станфорда – Бине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2800" b="1">
                <a:solidFill>
                  <a:srgbClr val="002060"/>
                </a:solidFill>
                <a:cs typeface="Arial" panose="020B0604020202020204" pitchFamily="34" charset="0"/>
              </a:rPr>
              <a:t> Векслеровская шкала интеллекта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2800" b="1">
                <a:solidFill>
                  <a:srgbClr val="002060"/>
                </a:solidFill>
                <a:cs typeface="Arial" panose="020B0604020202020204" pitchFamily="34" charset="0"/>
              </a:rPr>
              <a:t> Шкала детских способностей Маккарти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2800" b="1">
                <a:solidFill>
                  <a:srgbClr val="002060"/>
                </a:solidFill>
                <a:cs typeface="Arial" panose="020B0604020202020204" pitchFamily="34" charset="0"/>
              </a:rPr>
              <a:t> Тест когнитивных способностей                         Р. Э. Торндайка, Е. Хагена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2800" b="1">
                <a:solidFill>
                  <a:srgbClr val="002060"/>
                </a:solidFill>
                <a:cs typeface="Arial" panose="020B0604020202020204" pitchFamily="34" charset="0"/>
              </a:rPr>
              <a:t> Карта одаренности Хаана и Каффа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42844" y="214290"/>
            <a:ext cx="8786874" cy="1071570"/>
          </a:xfrm>
          <a:prstGeom prst="rect">
            <a:avLst/>
          </a:prstGeom>
        </p:spPr>
        <p:txBody>
          <a:bodyPr/>
          <a:lstStyle/>
          <a:p>
            <a:pPr algn="ctr" defTabSz="912813" eaLnBrk="0" hangingPunct="0">
              <a:lnSpc>
                <a:spcPct val="90000"/>
              </a:lnSpc>
              <a:defRPr/>
            </a:pPr>
            <a:r>
              <a:rPr lang="ru-RU" sz="3600" b="1" i="1" spc="-150" dirty="0">
                <a:ln w="3175">
                  <a:noFill/>
                </a:ln>
                <a:gradFill>
                  <a:gsLst>
                    <a:gs pos="0">
                      <a:srgbClr val="2E59B0"/>
                    </a:gs>
                    <a:gs pos="49000">
                      <a:srgbClr val="253055"/>
                    </a:gs>
                    <a:gs pos="100000">
                      <a:srgbClr val="5100A2"/>
                    </a:gs>
                  </a:gsLst>
                  <a:lin ang="5400000" scaled="0"/>
                </a:gradFill>
                <a:cs typeface="Arial" pitchFamily="34" charset="0"/>
              </a:rPr>
              <a:t>Тесты выявления способностей дошкольников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42844" y="214290"/>
            <a:ext cx="8786874" cy="571504"/>
          </a:xfrm>
          <a:prstGeom prst="rect">
            <a:avLst/>
          </a:prstGeom>
        </p:spPr>
        <p:txBody>
          <a:bodyPr/>
          <a:lstStyle/>
          <a:p>
            <a:pPr algn="ctr" defTabSz="912813" eaLnBrk="0" hangingPunct="0">
              <a:lnSpc>
                <a:spcPct val="90000"/>
              </a:lnSpc>
              <a:defRPr/>
            </a:pPr>
            <a:r>
              <a:rPr lang="ru-RU" sz="3600" b="1" i="1" spc="-150" dirty="0">
                <a:ln w="3175">
                  <a:noFill/>
                </a:ln>
                <a:gradFill>
                  <a:gsLst>
                    <a:gs pos="0">
                      <a:srgbClr val="2E59B0"/>
                    </a:gs>
                    <a:gs pos="49000">
                      <a:srgbClr val="253055"/>
                    </a:gs>
                    <a:gs pos="100000">
                      <a:srgbClr val="5100A2"/>
                    </a:gs>
                  </a:gsLst>
                  <a:lin ang="5400000" scaled="0"/>
                </a:gradFill>
                <a:cs typeface="Arial" pitchFamily="34" charset="0"/>
              </a:rPr>
              <a:t>Интеллектуальный тест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42844" y="1142984"/>
            <a:ext cx="8786874" cy="571504"/>
          </a:xfrm>
          <a:prstGeom prst="rect">
            <a:avLst/>
          </a:prstGeom>
        </p:spPr>
        <p:txBody>
          <a:bodyPr/>
          <a:lstStyle/>
          <a:p>
            <a:pPr defTabSz="912813" eaLnBrk="0" hangingPunct="0">
              <a:lnSpc>
                <a:spcPct val="90000"/>
              </a:lnSpc>
              <a:defRPr/>
            </a:pPr>
            <a:r>
              <a:rPr lang="ru-RU" sz="3600" b="1" spc="-150" dirty="0">
                <a:ln w="3175">
                  <a:noFill/>
                </a:ln>
                <a:gradFill>
                  <a:gsLst>
                    <a:gs pos="0">
                      <a:srgbClr val="2E59B0"/>
                    </a:gs>
                    <a:gs pos="49000">
                      <a:srgbClr val="253055"/>
                    </a:gs>
                    <a:gs pos="100000">
                      <a:srgbClr val="5100A2"/>
                    </a:gs>
                  </a:gsLst>
                  <a:lin ang="5400000" scaled="0"/>
                </a:gradFill>
                <a:cs typeface="Arial" pitchFamily="34" charset="0"/>
              </a:rPr>
              <a:t> </a:t>
            </a:r>
            <a:r>
              <a:rPr lang="ru-RU" sz="3600" b="1" spc="-150" dirty="0">
                <a:ln w="3175">
                  <a:noFill/>
                </a:ln>
                <a:solidFill>
                  <a:srgbClr val="002060"/>
                </a:solidFill>
                <a:cs typeface="Arial" pitchFamily="34" charset="0"/>
              </a:rPr>
              <a:t>- </a:t>
            </a:r>
            <a:r>
              <a:rPr lang="ru-RU" sz="2800" b="1" spc="-150" dirty="0">
                <a:ln w="3175">
                  <a:noFill/>
                </a:ln>
                <a:solidFill>
                  <a:srgbClr val="002060"/>
                </a:solidFill>
                <a:cs typeface="Arial" pitchFamily="34" charset="0"/>
              </a:rPr>
              <a:t>Загадайте число от 2 до 9</a:t>
            </a:r>
            <a:endParaRPr lang="ru-RU" sz="3600" b="1" spc="-150" dirty="0">
              <a:ln w="3175">
                <a:noFill/>
              </a:ln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14282" y="2000240"/>
            <a:ext cx="8786874" cy="571504"/>
          </a:xfrm>
          <a:prstGeom prst="rect">
            <a:avLst/>
          </a:prstGeom>
        </p:spPr>
        <p:txBody>
          <a:bodyPr/>
          <a:lstStyle/>
          <a:p>
            <a:pPr defTabSz="912813" eaLnBrk="0" hangingPunct="0">
              <a:lnSpc>
                <a:spcPct val="90000"/>
              </a:lnSpc>
              <a:defRPr/>
            </a:pPr>
            <a:r>
              <a:rPr lang="ru-RU" sz="3600" b="1" spc="-150" dirty="0">
                <a:ln w="3175">
                  <a:noFill/>
                </a:ln>
                <a:gradFill>
                  <a:gsLst>
                    <a:gs pos="0">
                      <a:srgbClr val="2E59B0"/>
                    </a:gs>
                    <a:gs pos="49000">
                      <a:srgbClr val="253055"/>
                    </a:gs>
                    <a:gs pos="100000">
                      <a:srgbClr val="5100A2"/>
                    </a:gs>
                  </a:gsLst>
                  <a:lin ang="5400000" scaled="0"/>
                </a:gradFill>
                <a:cs typeface="Arial" pitchFamily="34" charset="0"/>
              </a:rPr>
              <a:t> - </a:t>
            </a:r>
            <a:r>
              <a:rPr lang="ru-RU" sz="2800" b="1" spc="-150" dirty="0">
                <a:ln w="3175">
                  <a:noFill/>
                </a:ln>
                <a:solidFill>
                  <a:srgbClr val="002060"/>
                </a:solidFill>
                <a:cs typeface="Arial" pitchFamily="34" charset="0"/>
              </a:rPr>
              <a:t>Умножьте это число на 9</a:t>
            </a:r>
            <a:endParaRPr lang="ru-RU" sz="3600" b="1" spc="-150" dirty="0">
              <a:ln w="3175">
                <a:noFill/>
              </a:ln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14313" y="2786063"/>
            <a:ext cx="8786812" cy="571500"/>
          </a:xfrm>
          <a:prstGeom prst="rect">
            <a:avLst/>
          </a:prstGeom>
        </p:spPr>
        <p:txBody>
          <a:bodyPr/>
          <a:lstStyle/>
          <a:p>
            <a:pPr defTabSz="912813" eaLnBrk="0" hangingPunct="0">
              <a:lnSpc>
                <a:spcPct val="90000"/>
              </a:lnSpc>
              <a:defRPr/>
            </a:pPr>
            <a:r>
              <a:rPr lang="ru-RU" sz="3600" b="1" spc="-150" dirty="0">
                <a:ln w="3175">
                  <a:noFill/>
                </a:ln>
                <a:solidFill>
                  <a:srgbClr val="002060"/>
                </a:solidFill>
                <a:cs typeface="Arial" pitchFamily="34" charset="0"/>
              </a:rPr>
              <a:t> - </a:t>
            </a:r>
            <a:r>
              <a:rPr lang="ru-RU" sz="2800" b="1" spc="-150" dirty="0">
                <a:ln w="3175">
                  <a:noFill/>
                </a:ln>
                <a:solidFill>
                  <a:srgbClr val="002060"/>
                </a:solidFill>
                <a:cs typeface="Arial" pitchFamily="34" charset="0"/>
              </a:rPr>
              <a:t>Сложите цифры, получившегося двузначного числа</a:t>
            </a:r>
            <a:endParaRPr lang="ru-RU" sz="3600" b="1" spc="-150" dirty="0">
              <a:ln w="3175">
                <a:noFill/>
              </a:ln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42844" y="3929066"/>
            <a:ext cx="8786874" cy="571504"/>
          </a:xfrm>
          <a:prstGeom prst="rect">
            <a:avLst/>
          </a:prstGeom>
        </p:spPr>
        <p:txBody>
          <a:bodyPr/>
          <a:lstStyle/>
          <a:p>
            <a:pPr algn="just" defTabSz="912813" eaLnBrk="0" hangingPunct="0">
              <a:lnSpc>
                <a:spcPct val="90000"/>
              </a:lnSpc>
              <a:defRPr/>
            </a:pPr>
            <a:r>
              <a:rPr lang="ru-RU" sz="3600" b="1" spc="-150" dirty="0">
                <a:ln w="3175">
                  <a:noFill/>
                </a:ln>
                <a:gradFill>
                  <a:gsLst>
                    <a:gs pos="0">
                      <a:srgbClr val="2E59B0"/>
                    </a:gs>
                    <a:gs pos="49000">
                      <a:srgbClr val="253055"/>
                    </a:gs>
                    <a:gs pos="100000">
                      <a:srgbClr val="5100A2"/>
                    </a:gs>
                  </a:gsLst>
                  <a:lin ang="5400000" scaled="0"/>
                </a:gradFill>
                <a:cs typeface="Arial" pitchFamily="34" charset="0"/>
              </a:rPr>
              <a:t> </a:t>
            </a:r>
            <a:r>
              <a:rPr lang="ru-RU" sz="3600" b="1" spc="-150" dirty="0">
                <a:ln w="3175">
                  <a:noFill/>
                </a:ln>
                <a:solidFill>
                  <a:srgbClr val="002060"/>
                </a:solidFill>
                <a:cs typeface="Arial" pitchFamily="34" charset="0"/>
              </a:rPr>
              <a:t>- </a:t>
            </a:r>
            <a:r>
              <a:rPr lang="ru-RU" sz="2800" b="1" spc="-150" dirty="0">
                <a:ln w="3175">
                  <a:noFill/>
                </a:ln>
                <a:solidFill>
                  <a:srgbClr val="002060"/>
                </a:solidFill>
                <a:cs typeface="Arial" pitchFamily="34" charset="0"/>
              </a:rPr>
              <a:t>На первую букву, 	вновь получившегося числа загадайте страну в Европе</a:t>
            </a:r>
            <a:endParaRPr lang="ru-RU" sz="3600" b="1" spc="-150" dirty="0">
              <a:ln w="3175">
                <a:noFill/>
              </a:ln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42844" y="5000636"/>
            <a:ext cx="8786874" cy="571504"/>
          </a:xfrm>
          <a:prstGeom prst="rect">
            <a:avLst/>
          </a:prstGeom>
        </p:spPr>
        <p:txBody>
          <a:bodyPr/>
          <a:lstStyle/>
          <a:p>
            <a:pPr defTabSz="912813" eaLnBrk="0" hangingPunct="0">
              <a:lnSpc>
                <a:spcPct val="90000"/>
              </a:lnSpc>
              <a:defRPr/>
            </a:pPr>
            <a:r>
              <a:rPr lang="ru-RU" sz="3600" b="1" spc="-150" dirty="0">
                <a:ln w="3175">
                  <a:noFill/>
                </a:ln>
                <a:gradFill>
                  <a:gsLst>
                    <a:gs pos="0">
                      <a:srgbClr val="2E59B0"/>
                    </a:gs>
                    <a:gs pos="49000">
                      <a:srgbClr val="253055"/>
                    </a:gs>
                    <a:gs pos="100000">
                      <a:srgbClr val="5100A2"/>
                    </a:gs>
                  </a:gsLst>
                  <a:lin ang="5400000" scaled="0"/>
                </a:gradFill>
                <a:cs typeface="Arial" pitchFamily="34" charset="0"/>
              </a:rPr>
              <a:t> </a:t>
            </a:r>
            <a:r>
              <a:rPr lang="ru-RU" sz="3600" b="1" spc="-150" dirty="0">
                <a:ln w="3175">
                  <a:noFill/>
                </a:ln>
                <a:solidFill>
                  <a:srgbClr val="002060"/>
                </a:solidFill>
                <a:cs typeface="Arial" pitchFamily="34" charset="0"/>
              </a:rPr>
              <a:t>- </a:t>
            </a:r>
            <a:r>
              <a:rPr lang="ru-RU" sz="2800" b="1" spc="-150" dirty="0">
                <a:ln w="3175">
                  <a:noFill/>
                </a:ln>
                <a:solidFill>
                  <a:srgbClr val="002060"/>
                </a:solidFill>
                <a:cs typeface="Arial" pitchFamily="34" charset="0"/>
              </a:rPr>
              <a:t>На третью букву  названия страны загадайте животное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33"/>
          <p:cNvSpPr>
            <a:spLocks noChangeArrowheads="1"/>
          </p:cNvSpPr>
          <p:nvPr/>
        </p:nvSpPr>
        <p:spPr bwMode="auto">
          <a:xfrm>
            <a:off x="1285875" y="214313"/>
            <a:ext cx="7019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 i="1">
                <a:solidFill>
                  <a:srgbClr val="0D1D61"/>
                </a:solidFill>
                <a:cs typeface="Arial" panose="020B0604020202020204" pitchFamily="34" charset="0"/>
              </a:rPr>
              <a:t>Думаем, рассуждаем, решаем</a:t>
            </a:r>
            <a:endParaRPr lang="ru-RU" altLang="ru-RU" sz="3600" i="1">
              <a:cs typeface="Arial" panose="020B0604020202020204" pitchFamily="34" charset="0"/>
            </a:endParaRPr>
          </a:p>
        </p:txBody>
      </p:sp>
      <p:pic>
        <p:nvPicPr>
          <p:cNvPr id="4" name="Picture 5" descr="http://wiki.iteach.ru/images/3/33/DETAIL_PICTURE_5974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071546"/>
            <a:ext cx="6204255" cy="54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www.friendsplace.ru/public/images/imageblock/100430-krokodil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0"/>
            <a:ext cx="3357563" cy="324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http://www.ljplus.ru/img4/h/a/haruda/zhirafik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500063"/>
            <a:ext cx="259873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http://img1.liveinternet.ru/images/attach/c/2/67/811/67811626_1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3857625"/>
            <a:ext cx="2000250" cy="271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 bwMode="auto">
          <a:xfrm>
            <a:off x="6858016" y="4286256"/>
            <a:ext cx="1500198" cy="1071570"/>
          </a:xfrm>
          <a:prstGeom prst="rect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6194" tIns="38097" rIns="76194" bIns="38097" anchor="ctr"/>
          <a:lstStyle/>
          <a:p>
            <a:pPr algn="ctr" defTabSz="761719">
              <a:defRPr/>
            </a:pPr>
            <a:endParaRPr lang="ru-RU" sz="2300" kern="0" dirty="0">
              <a:solidFill>
                <a:schemeClr val="tx2"/>
              </a:solidFill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 bwMode="auto">
          <a:xfrm>
            <a:off x="3857620" y="928670"/>
            <a:ext cx="1643074" cy="928694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6194" tIns="38097" rIns="76194" bIns="38097" anchor="ctr"/>
          <a:lstStyle/>
          <a:p>
            <a:pPr algn="ctr" defTabSz="761719">
              <a:defRPr/>
            </a:pPr>
            <a:endParaRPr lang="ru-RU" sz="2300" kern="0" dirty="0">
              <a:solidFill>
                <a:schemeClr val="tx2"/>
              </a:solidFill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 bwMode="auto">
          <a:xfrm>
            <a:off x="6786578" y="3357562"/>
            <a:ext cx="1643074" cy="928694"/>
          </a:xfrm>
          <a:prstGeom prst="triangle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6194" tIns="38097" rIns="76194" bIns="38097" anchor="ctr"/>
          <a:lstStyle/>
          <a:p>
            <a:pPr algn="ctr" defTabSz="761719">
              <a:defRPr/>
            </a:pPr>
            <a:endParaRPr lang="ru-RU" sz="2300" kern="0" dirty="0">
              <a:solidFill>
                <a:schemeClr val="tx2"/>
              </a:solidFill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 bwMode="auto">
          <a:xfrm>
            <a:off x="642910" y="3929066"/>
            <a:ext cx="1643074" cy="928694"/>
          </a:xfrm>
          <a:prstGeom prst="triangle">
            <a:avLst/>
          </a:prstGeom>
          <a:solidFill>
            <a:schemeClr val="accent5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6194" tIns="38097" rIns="76194" bIns="38097" anchor="ctr"/>
          <a:lstStyle/>
          <a:p>
            <a:pPr algn="ctr" defTabSz="761719">
              <a:defRPr/>
            </a:pPr>
            <a:endParaRPr lang="ru-RU" sz="2300" kern="0" dirty="0">
              <a:solidFill>
                <a:schemeClr val="tx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714348" y="4857760"/>
            <a:ext cx="1500198" cy="107157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6194" tIns="38097" rIns="76194" bIns="38097" anchor="ctr"/>
          <a:lstStyle/>
          <a:p>
            <a:pPr algn="ctr" defTabSz="761719">
              <a:defRPr/>
            </a:pPr>
            <a:endParaRPr lang="ru-RU" sz="2300" kern="0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929058" y="1857364"/>
            <a:ext cx="1500198" cy="107157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6194" tIns="38097" rIns="76194" bIns="38097" anchor="ctr"/>
          <a:lstStyle/>
          <a:p>
            <a:pPr algn="ctr" defTabSz="761719">
              <a:defRPr/>
            </a:pPr>
            <a:endParaRPr lang="ru-RU" sz="2300" kern="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2 -0.00184 L -0.59723 0.417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30" y="209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68786E-6 L 0.18108 -0.0629 " pathEditMode="relative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33"/>
          <p:cNvSpPr>
            <a:spLocks noChangeArrowheads="1"/>
          </p:cNvSpPr>
          <p:nvPr/>
        </p:nvSpPr>
        <p:spPr bwMode="auto">
          <a:xfrm>
            <a:off x="1285875" y="214313"/>
            <a:ext cx="7019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>
                <a:solidFill>
                  <a:srgbClr val="0D1D61"/>
                </a:solidFill>
                <a:cs typeface="Arial" panose="020B0604020202020204" pitchFamily="34" charset="0"/>
              </a:rPr>
              <a:t>Думаем, рассуждаем, решаем</a:t>
            </a:r>
            <a:endParaRPr lang="ru-RU" altLang="ru-RU" sz="3600">
              <a:cs typeface="Arial" panose="020B0604020202020204" pitchFamily="34" charset="0"/>
            </a:endParaRPr>
          </a:p>
        </p:txBody>
      </p:sp>
      <p:pic>
        <p:nvPicPr>
          <p:cNvPr id="4" name="Picture 5" descr="http://wiki.iteach.ru/images/3/33/DETAIL_PICTURE_5974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071546"/>
            <a:ext cx="6204255" cy="54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428596" y="5072074"/>
            <a:ext cx="2000264" cy="14287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6194" tIns="38097" rIns="76194" bIns="38097" anchor="ctr"/>
          <a:lstStyle/>
          <a:p>
            <a:pPr algn="ctr" defTabSz="761719">
              <a:defRPr/>
            </a:pPr>
            <a:endParaRPr lang="ru-RU" sz="2300" kern="0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28596" y="1928802"/>
            <a:ext cx="2000264" cy="14287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6194" tIns="38097" rIns="76194" bIns="38097" anchor="ctr"/>
          <a:lstStyle/>
          <a:p>
            <a:pPr algn="ctr" defTabSz="761719">
              <a:defRPr/>
            </a:pPr>
            <a:endParaRPr lang="ru-RU" sz="2300" b="1" kern="0" dirty="0">
              <a:solidFill>
                <a:schemeClr val="tx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428596" y="3500438"/>
            <a:ext cx="2000264" cy="14287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6194" tIns="38097" rIns="76194" bIns="38097" anchor="ctr"/>
          <a:lstStyle/>
          <a:p>
            <a:pPr algn="ctr" defTabSz="761719">
              <a:defRPr/>
            </a:pPr>
            <a:endParaRPr lang="ru-RU" sz="2300" kern="0" dirty="0">
              <a:solidFill>
                <a:schemeClr val="tx2"/>
              </a:solidFill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 bwMode="auto">
          <a:xfrm>
            <a:off x="214282" y="571480"/>
            <a:ext cx="2500330" cy="1285884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6194" tIns="38097" rIns="76194" bIns="38097" anchor="ctr"/>
          <a:lstStyle/>
          <a:p>
            <a:pPr algn="ctr" defTabSz="761719">
              <a:defRPr/>
            </a:pPr>
            <a:endParaRPr lang="ru-RU" sz="2300" kern="0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785786" y="2500306"/>
            <a:ext cx="428628" cy="50006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6194" tIns="38097" rIns="76194" bIns="38097" anchor="ctr"/>
          <a:lstStyle/>
          <a:p>
            <a:pPr algn="ctr" defTabSz="761719">
              <a:defRPr/>
            </a:pPr>
            <a:endParaRPr lang="ru-RU" sz="2300" kern="0" dirty="0">
              <a:solidFill>
                <a:schemeClr val="tx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714348" y="5500702"/>
            <a:ext cx="428628" cy="50006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6194" tIns="38097" rIns="76194" bIns="38097" anchor="ctr"/>
          <a:lstStyle/>
          <a:p>
            <a:pPr algn="ctr" defTabSz="761719">
              <a:defRPr/>
            </a:pPr>
            <a:endParaRPr lang="ru-RU" sz="2300" kern="0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714480" y="3857628"/>
            <a:ext cx="428628" cy="50006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6194" tIns="38097" rIns="76194" bIns="38097" anchor="ctr"/>
          <a:lstStyle/>
          <a:p>
            <a:pPr algn="ctr" defTabSz="761719">
              <a:defRPr/>
            </a:pPr>
            <a:endParaRPr lang="ru-RU" sz="2300" kern="0" dirty="0">
              <a:solidFill>
                <a:schemeClr val="tx2"/>
              </a:solidFill>
            </a:endParaRPr>
          </a:p>
        </p:txBody>
      </p:sp>
      <p:pic>
        <p:nvPicPr>
          <p:cNvPr id="117762" name="Picture 2" descr="http://iv.ivgoradm.ru/attaches/logo_1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642938"/>
            <a:ext cx="1311275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6"/>
          <p:cNvSpPr>
            <a:spLocks noChangeArrowheads="1"/>
          </p:cNvSpPr>
          <p:nvPr/>
        </p:nvSpPr>
        <p:spPr bwMode="auto">
          <a:xfrm>
            <a:off x="6072188" y="2571750"/>
            <a:ext cx="1130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400" b="1">
                <a:solidFill>
                  <a:srgbClr val="0D1D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Алеша</a:t>
            </a:r>
          </a:p>
        </p:txBody>
      </p:sp>
      <p:pic>
        <p:nvPicPr>
          <p:cNvPr id="117764" name="Picture 4" descr="http://mdou-teremok.moy.su/kartinki/ab2a40ef409a-1-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4000500"/>
            <a:ext cx="1643062" cy="244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6"/>
          <p:cNvSpPr>
            <a:spLocks noChangeArrowheads="1"/>
          </p:cNvSpPr>
          <p:nvPr/>
        </p:nvSpPr>
        <p:spPr bwMode="auto">
          <a:xfrm>
            <a:off x="7500938" y="4286250"/>
            <a:ext cx="974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400" b="1">
                <a:solidFill>
                  <a:srgbClr val="0D1D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Саша</a:t>
            </a:r>
          </a:p>
        </p:txBody>
      </p:sp>
      <p:sp>
        <p:nvSpPr>
          <p:cNvPr id="15" name="Прямоугольник 6"/>
          <p:cNvSpPr>
            <a:spLocks noChangeArrowheads="1"/>
          </p:cNvSpPr>
          <p:nvPr/>
        </p:nvSpPr>
        <p:spPr bwMode="auto">
          <a:xfrm>
            <a:off x="6000750" y="6072188"/>
            <a:ext cx="1066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400" b="1">
                <a:solidFill>
                  <a:srgbClr val="0D1D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Миша</a:t>
            </a:r>
          </a:p>
        </p:txBody>
      </p:sp>
      <p:pic>
        <p:nvPicPr>
          <p:cNvPr id="117766" name="Picture 6" descr="http://s004.radikal.ru/i206/1112/96/6bdde48237d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2428875"/>
            <a:ext cx="207168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06358E-6 L -0.46424 0.3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12" y="1798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48555E-6 L -0.35191 0.1648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04" y="8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653 0.05341 L -0.45885 0.04278 " pathEditMode="relative" ptsTypes="AA">
                                      <p:cBhvr>
                                        <p:cTn id="12" dur="20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05556E-6 -4.85549E-6 L -0.31493 -0.0104 " pathEditMode="relative" ptsTypes="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46821E-6 L -0.51979 -0.1993 " pathEditMode="relative" ptsTypes="AA">
                                      <p:cBhvr>
                                        <p:cTn id="18" dur="200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868 -0.00115 L -0.38142 -0.2108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46" y="-104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ttp://wiki.iteach.ru/images/3/33/DETAIL_PICTURE_5974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071546"/>
            <a:ext cx="6204255" cy="54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4579" name="Прямоугольник 33"/>
          <p:cNvSpPr>
            <a:spLocks noChangeArrowheads="1"/>
          </p:cNvSpPr>
          <p:nvPr/>
        </p:nvSpPr>
        <p:spPr bwMode="auto">
          <a:xfrm>
            <a:off x="1285875" y="214313"/>
            <a:ext cx="7019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>
                <a:solidFill>
                  <a:srgbClr val="0D1D61"/>
                </a:solidFill>
                <a:cs typeface="Arial" panose="020B0604020202020204" pitchFamily="34" charset="0"/>
              </a:rPr>
              <a:t>Думаем, рассуждаем, решаем</a:t>
            </a:r>
            <a:endParaRPr lang="ru-RU" altLang="ru-RU" sz="36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SC">
  <a:themeElements>
    <a:clrScheme name="Template-Template">
      <a:dk1>
        <a:srgbClr val="000000"/>
      </a:dk1>
      <a:lt1>
        <a:srgbClr val="FFFFFF"/>
      </a:lt1>
      <a:dk2>
        <a:srgbClr val="050595"/>
      </a:dk2>
      <a:lt2>
        <a:srgbClr val="FFFF9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4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White with Courier font for code slides">
  <a:themeElements>
    <a:clrScheme name="1-01149 Michelle Evans">
      <a:dk1>
        <a:srgbClr val="000000"/>
      </a:dk1>
      <a:lt1>
        <a:srgbClr val="FFFFFF"/>
      </a:lt1>
      <a:dk2>
        <a:srgbClr val="050595"/>
      </a:dk2>
      <a:lt2>
        <a:srgbClr val="FFFF99"/>
      </a:lt2>
      <a:accent1>
        <a:srgbClr val="ECDFA7"/>
      </a:accent1>
      <a:accent2>
        <a:srgbClr val="4F6E9B"/>
      </a:accent2>
      <a:accent3>
        <a:srgbClr val="936553"/>
      </a:accent3>
      <a:accent4>
        <a:srgbClr val="88A17B"/>
      </a:accent4>
      <a:accent5>
        <a:srgbClr val="B8977E"/>
      </a:accent5>
      <a:accent6>
        <a:srgbClr val="99B5D3"/>
      </a:accent6>
      <a:hlink>
        <a:srgbClr val="FFFF99"/>
      </a:hlink>
      <a:folHlink>
        <a:srgbClr val="7DDDFF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1_Theme20">
  <a:themeElements>
    <a:clrScheme name="CPE">
      <a:dk1>
        <a:srgbClr val="000000"/>
      </a:dk1>
      <a:lt1>
        <a:srgbClr val="FFFFFF"/>
      </a:lt1>
      <a:dk2>
        <a:srgbClr val="1D4775"/>
      </a:dk2>
      <a:lt2>
        <a:srgbClr val="FEF194"/>
      </a:lt2>
      <a:accent1>
        <a:srgbClr val="FFD965"/>
      </a:accent1>
      <a:accent2>
        <a:srgbClr val="3AA9C2"/>
      </a:accent2>
      <a:accent3>
        <a:srgbClr val="EBB28F"/>
      </a:accent3>
      <a:accent4>
        <a:srgbClr val="B0E27F"/>
      </a:accent4>
      <a:accent5>
        <a:srgbClr val="FFC17E"/>
      </a:accent5>
      <a:accent6>
        <a:srgbClr val="C6A0DB"/>
      </a:accent6>
      <a:hlink>
        <a:srgbClr val="1D4775"/>
      </a:hlink>
      <a:folHlink>
        <a:srgbClr val="1D4775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76194" tIns="38097" rIns="76194" bIns="38097" numCol="1" rtlCol="0" anchor="ctr" anchorCtr="0" compatLnSpc="1">
        <a:prstTxWarp prst="textNoShape">
          <a:avLst/>
        </a:prstTxWarp>
      </a:bodyPr>
      <a:lstStyle>
        <a:defPPr algn="ctr" defTabSz="761719" fontAlgn="base">
          <a:spcBef>
            <a:spcPct val="0"/>
          </a:spcBef>
          <a:spcAft>
            <a:spcPct val="0"/>
          </a:spcAft>
          <a:defRPr sz="2300" kern="0" dirty="0" smtClean="0">
            <a:solidFill>
              <a:schemeClr val="tx2"/>
            </a:solidFill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1_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CSC</Template>
  <TotalTime>3579</TotalTime>
  <Words>289</Words>
  <Application>Microsoft Office PowerPoint</Application>
  <PresentationFormat>Экран (4:3)</PresentationFormat>
  <Paragraphs>52</Paragraphs>
  <Slides>21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21</vt:i4>
      </vt:variant>
    </vt:vector>
  </HeadingPairs>
  <TitlesOfParts>
    <vt:vector size="33" baseType="lpstr">
      <vt:lpstr>Arial</vt:lpstr>
      <vt:lpstr>Calibri</vt:lpstr>
      <vt:lpstr>Courier New</vt:lpstr>
      <vt:lpstr>Segoe</vt:lpstr>
      <vt:lpstr>Segoe Semibold</vt:lpstr>
      <vt:lpstr>Times New Roman</vt:lpstr>
      <vt:lpstr>Trebuchet MS</vt:lpstr>
      <vt:lpstr>Wingdings</vt:lpstr>
      <vt:lpstr>CSC</vt:lpstr>
      <vt:lpstr>White with Courier font for code slides</vt:lpstr>
      <vt:lpstr>1_Theme20</vt:lpstr>
      <vt:lpstr>1_White with Courier font for code slides</vt:lpstr>
      <vt:lpstr>Презентация PowerPoint</vt:lpstr>
      <vt:lpstr>   «В душе каждого ребенка есть невидимые струны.                                               Если тронуть                их умелой рукой,              они красиво зазвучат»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Преимущества использования лицензионного  программного обеспечения  Microsoft</dc:title>
  <dc:subject/>
  <dc:creator>Света</dc:creator>
  <cp:keywords/>
  <dc:description/>
  <cp:lastModifiedBy>HP</cp:lastModifiedBy>
  <cp:revision>335</cp:revision>
  <dcterms:created xsi:type="dcterms:W3CDTF">2011-01-26T05:03:43Z</dcterms:created>
  <dcterms:modified xsi:type="dcterms:W3CDTF">2023-01-10T05:50:31Z</dcterms:modified>
  <cp:version/>
</cp:coreProperties>
</file>